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4" r:id="rId3"/>
    <p:sldId id="257" r:id="rId4"/>
    <p:sldId id="260" r:id="rId5"/>
    <p:sldId id="261" r:id="rId6"/>
    <p:sldId id="262" r:id="rId7"/>
    <p:sldId id="258" r:id="rId8"/>
    <p:sldId id="263" r:id="rId9"/>
    <p:sldId id="267" r:id="rId10"/>
    <p:sldId id="264" r:id="rId11"/>
    <p:sldId id="280" r:id="rId12"/>
    <p:sldId id="266" r:id="rId13"/>
    <p:sldId id="269" r:id="rId14"/>
    <p:sldId id="270" r:id="rId15"/>
    <p:sldId id="271" r:id="rId16"/>
    <p:sldId id="274" r:id="rId17"/>
    <p:sldId id="272" r:id="rId18"/>
    <p:sldId id="273" r:id="rId19"/>
    <p:sldId id="275" r:id="rId20"/>
    <p:sldId id="276" r:id="rId21"/>
    <p:sldId id="277" r:id="rId22"/>
    <p:sldId id="278" r:id="rId23"/>
    <p:sldId id="286" r:id="rId24"/>
    <p:sldId id="287" r:id="rId25"/>
    <p:sldId id="288" r:id="rId26"/>
    <p:sldId id="306" r:id="rId27"/>
    <p:sldId id="307" r:id="rId28"/>
    <p:sldId id="308" r:id="rId29"/>
    <p:sldId id="279" r:id="rId30"/>
    <p:sldId id="281" r:id="rId31"/>
    <p:sldId id="282" r:id="rId32"/>
    <p:sldId id="283" r:id="rId33"/>
    <p:sldId id="284" r:id="rId34"/>
    <p:sldId id="285" r:id="rId35"/>
    <p:sldId id="289" r:id="rId36"/>
    <p:sldId id="290" r:id="rId37"/>
    <p:sldId id="291" r:id="rId38"/>
    <p:sldId id="292" r:id="rId39"/>
    <p:sldId id="298" r:id="rId40"/>
    <p:sldId id="295" r:id="rId41"/>
    <p:sldId id="296" r:id="rId42"/>
    <p:sldId id="297" r:id="rId43"/>
    <p:sldId id="293" r:id="rId44"/>
    <p:sldId id="299" r:id="rId45"/>
    <p:sldId id="326" r:id="rId46"/>
    <p:sldId id="300" r:id="rId47"/>
    <p:sldId id="303" r:id="rId48"/>
    <p:sldId id="304" r:id="rId49"/>
    <p:sldId id="305" r:id="rId50"/>
    <p:sldId id="310" r:id="rId51"/>
    <p:sldId id="311" r:id="rId52"/>
    <p:sldId id="312" r:id="rId53"/>
    <p:sldId id="313" r:id="rId54"/>
    <p:sldId id="314" r:id="rId55"/>
    <p:sldId id="302" r:id="rId56"/>
    <p:sldId id="309" r:id="rId57"/>
    <p:sldId id="324" r:id="rId58"/>
    <p:sldId id="325" r:id="rId59"/>
    <p:sldId id="328" r:id="rId60"/>
    <p:sldId id="315" r:id="rId61"/>
    <p:sldId id="327" r:id="rId62"/>
    <p:sldId id="329" r:id="rId63"/>
    <p:sldId id="330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00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27/8/19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ypi.org/project/yahoofinancial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downloads/release/python-368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Frederick Li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5460999"/>
            <a:ext cx="3302000" cy="9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6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3273017" cy="3491753"/>
          </a:xfrm>
        </p:spPr>
        <p:txBody>
          <a:bodyPr/>
          <a:lstStyle/>
          <a:p>
            <a:r>
              <a:rPr lang="en-US" dirty="0" smtClean="0"/>
              <a:t>1 == “1” ?</a:t>
            </a:r>
          </a:p>
          <a:p>
            <a:r>
              <a:rPr lang="en-US" dirty="0"/>
              <a:t>T</a:t>
            </a:r>
            <a:r>
              <a:rPr lang="en-US" dirty="0" smtClean="0"/>
              <a:t>ype python in terminal </a:t>
            </a:r>
          </a:p>
          <a:p>
            <a:r>
              <a:rPr lang="en-US" dirty="0"/>
              <a:t>T</a:t>
            </a:r>
            <a:r>
              <a:rPr lang="en-US" dirty="0" smtClean="0"/>
              <a:t>ype in line by line</a:t>
            </a:r>
          </a:p>
          <a:p>
            <a:r>
              <a:rPr lang="en-US" dirty="0" smtClean="0"/>
              <a:t>Python string can be either single-quoted or double-quoted</a:t>
            </a:r>
          </a:p>
          <a:p>
            <a:endParaRPr lang="en-US" dirty="0" smtClean="0"/>
          </a:p>
        </p:txBody>
      </p:sp>
      <p:pic>
        <p:nvPicPr>
          <p:cNvPr id="4" name="Picture 3" descr="Screenshot 2019-06-27 at 00.0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42" y="3175000"/>
            <a:ext cx="5035957" cy="32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 Python is dynamically-typed, which means:</a:t>
            </a:r>
          </a:p>
          <a:p>
            <a:pPr marL="0" indent="0">
              <a:buNone/>
            </a:pPr>
            <a:r>
              <a:rPr lang="en-US" dirty="0" smtClean="0"/>
              <a:t>x = “hello”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print(x</a:t>
            </a:r>
            <a:r>
              <a:rPr lang="en-US" dirty="0" smtClean="0"/>
              <a:t>) # output: hello</a:t>
            </a:r>
          </a:p>
          <a:p>
            <a:pPr marL="0" indent="0">
              <a:buNone/>
            </a:pPr>
            <a:r>
              <a:rPr lang="en-US" dirty="0" smtClean="0"/>
              <a:t>x = 2.0</a:t>
            </a:r>
          </a:p>
          <a:p>
            <a:pPr marL="0" indent="0">
              <a:buNone/>
            </a:pPr>
            <a:r>
              <a:rPr lang="en-US" dirty="0" smtClean="0"/>
              <a:t>print(x) # output: 2.0</a:t>
            </a:r>
          </a:p>
          <a:p>
            <a:pPr marL="0" indent="0">
              <a:buNone/>
            </a:pPr>
            <a:r>
              <a:rPr lang="en-US" dirty="0" smtClean="0"/>
              <a:t># without needs of 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7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Indentation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5925" y="2756646"/>
            <a:ext cx="3254375" cy="349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the output?</a:t>
            </a:r>
          </a:p>
          <a:p>
            <a:r>
              <a:rPr lang="en-US" dirty="0"/>
              <a:t>A code block shared the same </a:t>
            </a:r>
            <a:r>
              <a:rPr lang="en-US" dirty="0" smtClean="0"/>
              <a:t>indentation</a:t>
            </a:r>
          </a:p>
          <a:p>
            <a:r>
              <a:rPr lang="en-US" dirty="0"/>
              <a:t>Imagine an indent </a:t>
            </a:r>
            <a:r>
              <a:rPr lang="en-US" dirty="0" smtClean="0"/>
              <a:t>level with colon </a:t>
            </a:r>
            <a:r>
              <a:rPr lang="en-US" dirty="0"/>
              <a:t>is a pair of { }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3" descr="Screenshot 2019-08-18 at 23.33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2488"/>
          <a:stretch>
            <a:fillRect/>
          </a:stretch>
        </p:blipFill>
        <p:spPr>
          <a:xfrm>
            <a:off x="3254926" y="2756646"/>
            <a:ext cx="5558874" cy="2336054"/>
          </a:xfrm>
        </p:spPr>
      </p:pic>
    </p:spTree>
    <p:extLst>
      <p:ext uri="{BB962C8B-B14F-4D97-AF65-F5344CB8AC3E}">
        <p14:creationId xmlns:p14="http://schemas.microsoft.com/office/powerpoint/2010/main" val="120561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30675" cy="34917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x</a:t>
            </a:r>
            <a:r>
              <a:rPr lang="en-US" dirty="0" smtClean="0"/>
              <a:t> in numbers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if x == 3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break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print (x)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46600" y="2744692"/>
            <a:ext cx="4130675" cy="349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for x in numbers {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if x == 3 {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  break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}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}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print 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2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anatomy</a:t>
            </a:r>
            <a:br>
              <a:rPr lang="en-US" dirty="0" smtClean="0"/>
            </a:br>
            <a:r>
              <a:rPr lang="en-US" dirty="0" smtClean="0"/>
              <a:t>for x in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7"/>
            <a:ext cx="8308975" cy="1472454"/>
          </a:xfrm>
        </p:spPr>
        <p:txBody>
          <a:bodyPr/>
          <a:lstStyle/>
          <a:p>
            <a:r>
              <a:rPr lang="en-US" dirty="0" smtClean="0"/>
              <a:t>“for” is one of the Python reserved words which means pre-defined function</a:t>
            </a:r>
          </a:p>
          <a:p>
            <a:r>
              <a:rPr lang="en-US" dirty="0" smtClean="0"/>
              <a:t>“for” creates an iteration loop from the list (which is the numbers variable in this example) and does repetitious job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46600" y="4356100"/>
            <a:ext cx="4130675" cy="200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print</a:t>
            </a:r>
            <a:r>
              <a:rPr lang="en-US" dirty="0" smtClean="0"/>
              <a:t>(“apple”)</a:t>
            </a:r>
          </a:p>
          <a:p>
            <a:pPr marL="0" indent="0">
              <a:buNone/>
            </a:pPr>
            <a:r>
              <a:rPr lang="en-US" dirty="0"/>
              <a:t>print</a:t>
            </a:r>
            <a:r>
              <a:rPr lang="en-US" dirty="0" smtClean="0"/>
              <a:t>(“orange”)</a:t>
            </a:r>
          </a:p>
          <a:p>
            <a:pPr marL="0" indent="0">
              <a:buNone/>
            </a:pPr>
            <a:r>
              <a:rPr lang="en-US" dirty="0"/>
              <a:t>print</a:t>
            </a:r>
            <a:r>
              <a:rPr lang="en-US" dirty="0" smtClean="0"/>
              <a:t>(“pear”)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5" y="4356100"/>
            <a:ext cx="4130675" cy="200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for s in [“</a:t>
            </a:r>
            <a:r>
              <a:rPr lang="en-US" dirty="0" err="1" smtClean="0"/>
              <a:t>apple”,”orange”,”pear</a:t>
            </a:r>
            <a:r>
              <a:rPr lang="en-US" dirty="0" smtClean="0"/>
              <a:t>”]: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 </a:t>
            </a:r>
            <a:r>
              <a:rPr lang="en-US" dirty="0" smtClean="0"/>
              <a:t> print(s)</a:t>
            </a:r>
          </a:p>
        </p:txBody>
      </p:sp>
    </p:spTree>
    <p:extLst>
      <p:ext uri="{BB962C8B-B14F-4D97-AF65-F5344CB8AC3E}">
        <p14:creationId xmlns:p14="http://schemas.microsoft.com/office/powerpoint/2010/main" val="217020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anatomy</a:t>
            </a:r>
            <a:br>
              <a:rPr lang="en-US" dirty="0"/>
            </a:br>
            <a:r>
              <a:rPr lang="en-US" dirty="0" smtClean="0"/>
              <a:t>if x ==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(match a condition):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do_something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/>
              <a:t>elif</a:t>
            </a:r>
            <a:r>
              <a:rPr lang="en-US" dirty="0" smtClean="0"/>
              <a:t> (match another condition):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do_other_thing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else: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do_something_else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0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anatomy</a:t>
            </a:r>
            <a:br>
              <a:rPr lang="en-US" dirty="0"/>
            </a:br>
            <a:r>
              <a:rPr lang="en-US" dirty="0"/>
              <a:t>if x ==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= is assignment operator, </a:t>
            </a:r>
            <a:br>
              <a:rPr lang="en-US" dirty="0" smtClean="0"/>
            </a:br>
            <a:r>
              <a:rPr lang="en-US" dirty="0" smtClean="0"/>
              <a:t>x = 3 </a:t>
            </a:r>
            <a:br>
              <a:rPr lang="en-US" dirty="0" smtClean="0"/>
            </a:br>
            <a:r>
              <a:rPr lang="en-US" dirty="0" smtClean="0"/>
              <a:t># means assign 3 to x</a:t>
            </a:r>
          </a:p>
          <a:p>
            <a:r>
              <a:rPr lang="en-US" dirty="0" smtClean="0"/>
              <a:t>== is match operator</a:t>
            </a:r>
            <a:br>
              <a:rPr lang="en-US" dirty="0" smtClean="0"/>
            </a:br>
            <a:r>
              <a:rPr lang="en-US" dirty="0" smtClean="0"/>
              <a:t>x == y </a:t>
            </a:r>
            <a:br>
              <a:rPr lang="en-US" dirty="0" smtClean="0"/>
            </a:br>
            <a:r>
              <a:rPr lang="en-US" dirty="0" smtClean="0"/>
              <a:t># means if x matches y, return True if yes, otherwise False</a:t>
            </a:r>
          </a:p>
          <a:p>
            <a:r>
              <a:rPr lang="en-US" dirty="0" smtClean="0"/>
              <a:t>!= is </a:t>
            </a:r>
            <a:r>
              <a:rPr lang="en-US" dirty="0" err="1" smtClean="0"/>
              <a:t>unmatch</a:t>
            </a:r>
            <a:r>
              <a:rPr lang="en-US" dirty="0" smtClean="0"/>
              <a:t> operator, which is opposite of ==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6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anatomy</a:t>
            </a:r>
            <a:br>
              <a:rPr lang="en-US" dirty="0" smtClean="0"/>
            </a:br>
            <a:r>
              <a:rPr lang="en-US" dirty="0" smtClean="0"/>
              <a:t>break /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651312"/>
            <a:ext cx="8308975" cy="1069788"/>
          </a:xfrm>
        </p:spPr>
        <p:txBody>
          <a:bodyPr/>
          <a:lstStyle/>
          <a:p>
            <a:r>
              <a:rPr lang="en-US" dirty="0" smtClean="0"/>
              <a:t>To do further control of loop</a:t>
            </a:r>
          </a:p>
          <a:p>
            <a:r>
              <a:rPr lang="en-US" dirty="0" smtClean="0"/>
              <a:t>Combination of for/if/</a:t>
            </a:r>
            <a:r>
              <a:rPr lang="mr-IN" dirty="0" smtClean="0"/>
              <a:t>…</a:t>
            </a:r>
            <a:r>
              <a:rPr lang="en-US" dirty="0" smtClean="0"/>
              <a:t> is called flow control of programming languages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5925" y="3721100"/>
            <a:ext cx="4130675" cy="280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for x in numbers: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if x == 3: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  break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 </a:t>
            </a:r>
            <a:r>
              <a:rPr lang="en-US" dirty="0" smtClean="0"/>
              <a:t> print (x)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# if x equals to 3, quit this loop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99000" y="3721100"/>
            <a:ext cx="4130675" cy="280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for x in numbers: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if x == 3: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    continue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 </a:t>
            </a:r>
            <a:r>
              <a:rPr lang="en-US" dirty="0" smtClean="0"/>
              <a:t> print (x)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# if x equals to 3, continue next x</a:t>
            </a:r>
          </a:p>
        </p:txBody>
      </p:sp>
    </p:spTree>
    <p:extLst>
      <p:ext uri="{BB962C8B-B14F-4D97-AF65-F5344CB8AC3E}">
        <p14:creationId xmlns:p14="http://schemas.microsoft.com/office/powerpoint/2010/main" val="316512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7"/>
            <a:ext cx="8308975" cy="2666254"/>
          </a:xfrm>
        </p:spPr>
        <p:txBody>
          <a:bodyPr/>
          <a:lstStyle/>
          <a:p>
            <a:r>
              <a:rPr lang="en-US" dirty="0" smtClean="0"/>
              <a:t>Real life example, you want to calculate dividend yield for some stocks:</a:t>
            </a:r>
          </a:p>
          <a:p>
            <a:r>
              <a:rPr lang="en-US" dirty="0" smtClean="0"/>
              <a:t>% notation means substitution of string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shot 2019-07-02 at 00.36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880099"/>
            <a:ext cx="5270500" cy="406400"/>
          </a:xfrm>
          <a:prstGeom prst="rect">
            <a:avLst/>
          </a:prstGeom>
        </p:spPr>
      </p:pic>
      <p:pic>
        <p:nvPicPr>
          <p:cNvPr id="4" name="Picture 3" descr="Screenshot 2019-08-19 at 22.1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962399"/>
            <a:ext cx="6358085" cy="19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want to show dividend yield in percentage with 2 decimal places:</a:t>
            </a:r>
          </a:p>
          <a:p>
            <a:endParaRPr lang="en-US" dirty="0"/>
          </a:p>
        </p:txBody>
      </p:sp>
      <p:pic>
        <p:nvPicPr>
          <p:cNvPr id="5" name="Picture 4" descr="Screenshot 2019-07-02 at 00.4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524500"/>
            <a:ext cx="3479800" cy="381000"/>
          </a:xfrm>
          <a:prstGeom prst="rect">
            <a:avLst/>
          </a:prstGeom>
        </p:spPr>
      </p:pic>
      <p:pic>
        <p:nvPicPr>
          <p:cNvPr id="7" name="Picture 6" descr="Screenshot 2019-08-19 at 22.2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431486"/>
            <a:ext cx="5603875" cy="20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733054"/>
          </a:xfrm>
        </p:spPr>
        <p:txBody>
          <a:bodyPr>
            <a:normAutofit/>
          </a:bodyPr>
          <a:lstStyle/>
          <a:p>
            <a:r>
              <a:rPr lang="en-US" dirty="0" smtClean="0"/>
              <a:t>Start Python with “Hello world” </a:t>
            </a:r>
          </a:p>
          <a:p>
            <a:r>
              <a:rPr lang="en-US" dirty="0" smtClean="0"/>
              <a:t>Using common data type (number/string/list/tuple/dictionary)</a:t>
            </a:r>
          </a:p>
          <a:p>
            <a:r>
              <a:rPr lang="en-US" dirty="0" smtClean="0"/>
              <a:t>Flow control </a:t>
            </a:r>
          </a:p>
          <a:p>
            <a:r>
              <a:rPr lang="en-US" dirty="0" smtClean="0"/>
              <a:t>Functions with parameters and returning values</a:t>
            </a:r>
          </a:p>
          <a:p>
            <a:r>
              <a:rPr lang="en-US" dirty="0" smtClean="0"/>
              <a:t>Basic usage of packages and classes</a:t>
            </a:r>
          </a:p>
          <a:p>
            <a:r>
              <a:rPr lang="en-US" dirty="0" smtClean="0"/>
              <a:t>Integrated example of web-scrapping and plotting data</a:t>
            </a:r>
          </a:p>
        </p:txBody>
      </p:sp>
    </p:spTree>
    <p:extLst>
      <p:ext uri="{BB962C8B-B14F-4D97-AF65-F5344CB8AC3E}">
        <p14:creationId xmlns:p14="http://schemas.microsoft.com/office/powerpoint/2010/main" val="3566025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tens or even more stocks, we want to have a efficient and consistent way to show dividend</a:t>
            </a:r>
          </a:p>
          <a:p>
            <a:endParaRPr lang="en-US" dirty="0"/>
          </a:p>
        </p:txBody>
      </p:sp>
      <p:pic>
        <p:nvPicPr>
          <p:cNvPr id="6" name="Picture 5" descr="Screenshot 2019-08-19 at 22.2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604292"/>
            <a:ext cx="6638925" cy="28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43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def</a:t>
            </a:r>
            <a:r>
              <a:rPr lang="en-US" dirty="0" smtClean="0"/>
              <a:t> indicates the start of function scope</a:t>
            </a:r>
          </a:p>
          <a:p>
            <a:pPr marL="0" indent="0"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function_name</a:t>
            </a:r>
            <a:r>
              <a:rPr lang="en-US" dirty="0" smtClean="0"/>
              <a:t>(input_1, input_2, input_3, </a:t>
            </a:r>
            <a:r>
              <a:rPr lang="mr-IN" dirty="0" smtClean="0"/>
              <a:t>…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statement_1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statement_2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...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return </a:t>
            </a:r>
            <a:r>
              <a:rPr lang="en-US" dirty="0"/>
              <a:t>output_1, output_2, </a:t>
            </a:r>
            <a:r>
              <a:rPr lang="en-US" dirty="0" smtClean="0"/>
              <a:t>output_3, 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To use this function</a:t>
            </a:r>
          </a:p>
          <a:p>
            <a:pPr marL="0" indent="0">
              <a:buNone/>
            </a:pPr>
            <a:r>
              <a:rPr lang="en-US" dirty="0" smtClean="0"/>
              <a:t>output_1, output_2, output_3 = </a:t>
            </a:r>
            <a:r>
              <a:rPr lang="en-US" dirty="0" err="1" smtClean="0"/>
              <a:t>function_name</a:t>
            </a:r>
            <a:r>
              <a:rPr lang="en-US" dirty="0" smtClean="0"/>
              <a:t>(input_1, input_2, input_3)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5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example, </a:t>
            </a:r>
            <a:r>
              <a:rPr lang="en-US" dirty="0" err="1" smtClean="0"/>
              <a:t>str</a:t>
            </a:r>
            <a:r>
              <a:rPr lang="en-US" dirty="0" smtClean="0"/>
              <a:t>() and round() are Python built-in function</a:t>
            </a:r>
          </a:p>
          <a:p>
            <a:r>
              <a:rPr lang="en-US" dirty="0" err="1" smtClean="0"/>
              <a:t>str</a:t>
            </a:r>
            <a:r>
              <a:rPr lang="en-US" dirty="0" smtClean="0"/>
              <a:t>(object) returns a string representation of data types or objects</a:t>
            </a:r>
          </a:p>
          <a:p>
            <a:r>
              <a:rPr lang="en-US" dirty="0" smtClean="0"/>
              <a:t>round(number, digits) takes two inputs, and return a number rounded with certain digits</a:t>
            </a:r>
          </a:p>
          <a:p>
            <a:r>
              <a:rPr lang="en-US" dirty="0" smtClean="0"/>
              <a:t>You may cascade function input and output together for many usages.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7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the output is like this?</a:t>
            </a:r>
            <a:endParaRPr lang="en-US" dirty="0"/>
          </a:p>
        </p:txBody>
      </p:sp>
      <p:pic>
        <p:nvPicPr>
          <p:cNvPr id="5" name="Picture 4" descr="Screenshot 2019-07-07 at 14.21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600700"/>
            <a:ext cx="3086100" cy="508000"/>
          </a:xfrm>
          <a:prstGeom prst="rect">
            <a:avLst/>
          </a:prstGeom>
        </p:spPr>
      </p:pic>
      <p:pic>
        <p:nvPicPr>
          <p:cNvPr id="9" name="Picture 8" descr="Screenshot 2019-08-19 at 22.2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263900"/>
            <a:ext cx="7708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0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5"/>
            <a:ext cx="8308975" cy="38518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At line 1, x = 1 </a:t>
            </a:r>
          </a:p>
          <a:p>
            <a:r>
              <a:rPr lang="en-US" dirty="0" smtClean="0"/>
              <a:t>From line 2 to 7, it is in function scope, the program will skip these lines at the time being</a:t>
            </a:r>
          </a:p>
          <a:p>
            <a:r>
              <a:rPr lang="en-US" dirty="0" smtClean="0"/>
              <a:t>At line 8, it calls the function </a:t>
            </a:r>
            <a:r>
              <a:rPr lang="en-US" dirty="0" err="1" smtClean="0"/>
              <a:t>tmp</a:t>
            </a:r>
            <a:r>
              <a:rPr lang="en-US" dirty="0"/>
              <a:t> </a:t>
            </a:r>
            <a:r>
              <a:rPr lang="en-US" dirty="0" smtClean="0"/>
              <a:t>with parameter x which is 1, the program continues executing inside function </a:t>
            </a:r>
            <a:r>
              <a:rPr lang="en-US" dirty="0" err="1" smtClean="0"/>
              <a:t>tmp</a:t>
            </a:r>
            <a:endParaRPr lang="en-US" dirty="0" smtClean="0"/>
          </a:p>
          <a:p>
            <a:r>
              <a:rPr lang="en-US" dirty="0" smtClean="0"/>
              <a:t>At line 3, the program change the value of input (1) to 2</a:t>
            </a:r>
          </a:p>
          <a:p>
            <a:r>
              <a:rPr lang="en-US" dirty="0" smtClean="0"/>
              <a:t>At line 4, it generates another x of value 3</a:t>
            </a:r>
          </a:p>
          <a:p>
            <a:r>
              <a:rPr lang="en-US" dirty="0" smtClean="0"/>
              <a:t>At line 5 and 6, the program prints the current value of y and x</a:t>
            </a:r>
          </a:p>
          <a:p>
            <a:r>
              <a:rPr lang="en-US" dirty="0" smtClean="0"/>
              <a:t>At line 7, the function returns nothing and exits, local change of values inside function will not affect others outside the function (scope)</a:t>
            </a:r>
          </a:p>
          <a:p>
            <a:r>
              <a:rPr lang="en-US" dirty="0" smtClean="0"/>
              <a:t>At line 8, as x is actually unchanged after the function, so the output x is now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7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local change within a function scope cannot be brought outside, what should we do if we want to change values by function?</a:t>
            </a:r>
          </a:p>
          <a:p>
            <a:r>
              <a:rPr lang="en-US" dirty="0" smtClean="0"/>
              <a:t>Use “return” to return value processed by  function</a:t>
            </a:r>
          </a:p>
          <a:p>
            <a:pPr lvl="2"/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tmp</a:t>
            </a:r>
            <a:r>
              <a:rPr lang="en-US" dirty="0" smtClean="0"/>
              <a:t>(y):</a:t>
            </a:r>
          </a:p>
          <a:p>
            <a:pPr marL="685800" lvl="3" indent="0">
              <a:buNone/>
            </a:pPr>
            <a:r>
              <a:rPr lang="en-US" dirty="0"/>
              <a:t>	</a:t>
            </a:r>
            <a:r>
              <a:rPr lang="mr-IN" dirty="0" smtClean="0"/>
              <a:t>…</a:t>
            </a:r>
            <a:endParaRPr lang="en-US" dirty="0" smtClean="0"/>
          </a:p>
          <a:p>
            <a:pPr marL="685800" lvl="3" indent="0">
              <a:buNone/>
            </a:pPr>
            <a:r>
              <a:rPr lang="en-US" dirty="0"/>
              <a:t>	</a:t>
            </a:r>
            <a:r>
              <a:rPr lang="en-US" dirty="0" smtClean="0"/>
              <a:t>return y</a:t>
            </a:r>
          </a:p>
          <a:p>
            <a:pPr marL="685800" lvl="3" indent="0">
              <a:buNone/>
            </a:pPr>
            <a:r>
              <a:rPr lang="en-US" dirty="0" smtClean="0"/>
              <a:t>x = </a:t>
            </a:r>
            <a:r>
              <a:rPr lang="en-US" dirty="0" err="1" smtClean="0"/>
              <a:t>tmp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Use “global” keyword inside function (NOT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4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dirty="0"/>
              <a:t>Python supports default parameters (arguments)</a:t>
            </a:r>
          </a:p>
          <a:p>
            <a:r>
              <a:rPr lang="en-US" dirty="0"/>
              <a:t>Simply assign value in the parameters input fields in function header</a:t>
            </a:r>
          </a:p>
          <a:p>
            <a:endParaRPr lang="en-US" dirty="0"/>
          </a:p>
        </p:txBody>
      </p:sp>
      <p:pic>
        <p:nvPicPr>
          <p:cNvPr id="4" name="Picture 3" descr="Screenshot 2019-08-19 at 22.2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476750"/>
            <a:ext cx="4762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8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param</a:t>
            </a:r>
            <a:r>
              <a:rPr lang="en-US" dirty="0" smtClean="0"/>
              <a:t>() without any input, so a=1, b=2, c=3 as assigned by default</a:t>
            </a:r>
          </a:p>
          <a:p>
            <a:r>
              <a:rPr lang="en-US" dirty="0" smtClean="0"/>
              <a:t>The second </a:t>
            </a:r>
            <a:r>
              <a:rPr lang="en-US" dirty="0" err="1" smtClean="0"/>
              <a:t>param</a:t>
            </a:r>
            <a:r>
              <a:rPr lang="en-US" dirty="0" smtClean="0"/>
              <a:t>() has 4 as input, the parameter input will be arranged sequentially, i.e. first parameter of input will be fed to first parameter in header, override default values, while other preserved defaults</a:t>
            </a:r>
          </a:p>
          <a:p>
            <a:r>
              <a:rPr lang="en-US" dirty="0" smtClean="0"/>
              <a:t>The third </a:t>
            </a:r>
            <a:r>
              <a:rPr lang="en-US" dirty="0" err="1" smtClean="0"/>
              <a:t>param</a:t>
            </a:r>
            <a:r>
              <a:rPr lang="en-US" dirty="0" smtClean="0"/>
              <a:t>() explicitly assign value to a certain parameter</a:t>
            </a:r>
            <a:endParaRPr lang="en-US" dirty="0"/>
          </a:p>
        </p:txBody>
      </p:sp>
      <p:pic>
        <p:nvPicPr>
          <p:cNvPr id="4" name="Picture 3" descr="Screenshot 2019-07-21 at 12.0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676899"/>
            <a:ext cx="5016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required parameter and default parameter mixed pattern is useful for defining complicated function</a:t>
            </a:r>
          </a:p>
          <a:p>
            <a:r>
              <a:rPr lang="en-US" dirty="0" smtClean="0"/>
              <a:t>Taking Python </a:t>
            </a:r>
            <a:r>
              <a:rPr lang="en-US" dirty="0" err="1" smtClean="0"/>
              <a:t>math.log</a:t>
            </a:r>
            <a:r>
              <a:rPr lang="en-US" dirty="0" smtClean="0"/>
              <a:t> function as example, you can input or skip base, which the default base is e, otherwise you may use log(x, 10) as base 10</a:t>
            </a:r>
            <a:endParaRPr lang="en-US" dirty="0"/>
          </a:p>
        </p:txBody>
      </p:sp>
      <p:pic>
        <p:nvPicPr>
          <p:cNvPr id="6" name="Picture 5" descr="Screenshot 2019-07-21 at 13.13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2936"/>
            <a:ext cx="9144000" cy="16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34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7"/>
            <a:ext cx="8308975" cy="926354"/>
          </a:xfrm>
        </p:spPr>
        <p:txBody>
          <a:bodyPr/>
          <a:lstStyle/>
          <a:p>
            <a:r>
              <a:rPr lang="en-US" dirty="0" smtClean="0"/>
              <a:t>One of the most versatile capabilities of Python (to me) is the import of packages, no need to reinvent the wheel!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5" y="3835401"/>
            <a:ext cx="4143375" cy="250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Python built-in package example</a:t>
            </a:r>
          </a:p>
          <a:p>
            <a:pPr lvl="1"/>
            <a:r>
              <a:rPr lang="en-US" dirty="0" err="1" smtClean="0"/>
              <a:t>os</a:t>
            </a:r>
            <a:endParaRPr lang="en-US" dirty="0" smtClean="0"/>
          </a:p>
          <a:p>
            <a:pPr lvl="1"/>
            <a:r>
              <a:rPr lang="en-US" dirty="0" smtClean="0"/>
              <a:t>re</a:t>
            </a:r>
          </a:p>
          <a:p>
            <a:pPr lvl="1"/>
            <a:r>
              <a:rPr lang="en-US" dirty="0" smtClean="0"/>
              <a:t>math</a:t>
            </a:r>
          </a:p>
          <a:p>
            <a:pPr lvl="1"/>
            <a:r>
              <a:rPr lang="en-US" dirty="0" err="1" smtClean="0"/>
              <a:t>datetime</a:t>
            </a:r>
            <a:endParaRPr lang="en-US" dirty="0" smtClean="0"/>
          </a:p>
          <a:p>
            <a:pPr lvl="1"/>
            <a:r>
              <a:rPr lang="en-US" dirty="0" smtClean="0"/>
              <a:t>multiprocessing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81525" y="3835402"/>
            <a:ext cx="4143375" cy="250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package example</a:t>
            </a:r>
          </a:p>
          <a:p>
            <a:pPr lvl="1"/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err="1" smtClean="0"/>
              <a:t>matplotlib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147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Easy to learn </a:t>
            </a:r>
            <a:r>
              <a:rPr lang="mr-IN" altLang="zh-TW" dirty="0" smtClean="0"/>
              <a:t>–</a:t>
            </a:r>
            <a:r>
              <a:rPr lang="en-US" altLang="zh-TW" dirty="0" smtClean="0"/>
              <a:t> Fewer code (in many cases) to accomplish tasks comparing with C++/Java</a:t>
            </a:r>
            <a:r>
              <a:rPr lang="mr-IN" altLang="zh-TW" dirty="0" smtClean="0"/>
              <a:t>…</a:t>
            </a:r>
            <a:endParaRPr lang="en-US" altLang="zh-TW" dirty="0" smtClean="0"/>
          </a:p>
          <a:p>
            <a:r>
              <a:rPr lang="en-US" altLang="zh-TW" dirty="0" smtClean="0"/>
              <a:t>Multi-purpose </a:t>
            </a:r>
            <a:r>
              <a:rPr lang="mr-IN" altLang="zh-TW" dirty="0" smtClean="0"/>
              <a:t>–</a:t>
            </a:r>
            <a:r>
              <a:rPr lang="en-US" altLang="zh-TW" dirty="0" smtClean="0"/>
              <a:t> Packages ranging from GUI application to machine learning</a:t>
            </a:r>
          </a:p>
          <a:p>
            <a:r>
              <a:rPr lang="en-US" dirty="0" smtClean="0"/>
              <a:t>“You are not alone” </a:t>
            </a:r>
            <a:r>
              <a:rPr lang="mr-IN" dirty="0" smtClean="0"/>
              <a:t>–</a:t>
            </a:r>
            <a:r>
              <a:rPr lang="en-US" dirty="0" smtClean="0"/>
              <a:t> fastest growing programming language according to </a:t>
            </a:r>
            <a:r>
              <a:rPr lang="en-US" dirty="0" err="1" smtClean="0"/>
              <a:t>Stackoverflow</a:t>
            </a:r>
            <a:r>
              <a:rPr lang="en-US" dirty="0" smtClean="0"/>
              <a:t> Developer Survey 2018</a:t>
            </a:r>
          </a:p>
        </p:txBody>
      </p:sp>
    </p:spTree>
    <p:extLst>
      <p:ext uri="{BB962C8B-B14F-4D97-AF65-F5344CB8AC3E}">
        <p14:creationId xmlns:p14="http://schemas.microsoft.com/office/powerpoint/2010/main" val="70551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7"/>
            <a:ext cx="8194675" cy="13708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command prompt, type: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&gt;&gt; pip install </a:t>
            </a:r>
            <a:r>
              <a:rPr lang="en-US" dirty="0" err="1" smtClean="0"/>
              <a:t>yahoofinancials</a:t>
            </a:r>
            <a:endParaRPr lang="en-US" dirty="0" smtClean="0"/>
          </a:p>
          <a:p>
            <a:r>
              <a:rPr lang="en-US" dirty="0" smtClean="0"/>
              <a:t>Then run the following program:</a:t>
            </a:r>
            <a:endParaRPr lang="en-US" dirty="0"/>
          </a:p>
        </p:txBody>
      </p:sp>
      <p:pic>
        <p:nvPicPr>
          <p:cNvPr id="5" name="Picture 4" descr="Screenshot 2019-07-03 at 22.3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496994"/>
            <a:ext cx="6324600" cy="809993"/>
          </a:xfrm>
          <a:prstGeom prst="rect">
            <a:avLst/>
          </a:prstGeom>
        </p:spPr>
      </p:pic>
      <p:pic>
        <p:nvPicPr>
          <p:cNvPr id="7" name="Picture 6" descr="Screenshot 2019-08-19 at 22.3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145822"/>
            <a:ext cx="7950200" cy="13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7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Code anatomy</a:t>
            </a:r>
            <a:br>
              <a:rPr lang="en-US" sz="3200" dirty="0" smtClean="0"/>
            </a:br>
            <a:r>
              <a:rPr lang="en-US" sz="3200" dirty="0" smtClean="0"/>
              <a:t>from </a:t>
            </a:r>
            <a:r>
              <a:rPr lang="en-US" sz="3200" dirty="0" err="1" smtClean="0"/>
              <a:t>yahoofinancials</a:t>
            </a:r>
            <a:r>
              <a:rPr lang="en-US" sz="3200" dirty="0" smtClean="0"/>
              <a:t> import </a:t>
            </a:r>
            <a:r>
              <a:rPr lang="en-US" sz="3200" dirty="0" err="1" smtClean="0"/>
              <a:t>YahooFinancials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packages have different “import preference”, e.g.</a:t>
            </a:r>
          </a:p>
          <a:p>
            <a:pPr lvl="1"/>
            <a:r>
              <a:rPr lang="en-US" dirty="0" smtClean="0"/>
              <a:t>import request</a:t>
            </a:r>
          </a:p>
          <a:p>
            <a:pPr lvl="1"/>
            <a:r>
              <a:rPr lang="en-US" dirty="0" smtClean="0"/>
              <a:t>import win32com.client</a:t>
            </a:r>
          </a:p>
          <a:p>
            <a:pPr lvl="1"/>
            <a:r>
              <a:rPr lang="en-US" dirty="0" smtClean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yahoofinancials</a:t>
            </a:r>
            <a:r>
              <a:rPr lang="en-US" dirty="0" smtClean="0"/>
              <a:t> import </a:t>
            </a:r>
            <a:r>
              <a:rPr lang="en-US" dirty="0" err="1" smtClean="0"/>
              <a:t>YahooFinancials</a:t>
            </a:r>
            <a:endParaRPr lang="en-US" dirty="0" smtClean="0"/>
          </a:p>
          <a:p>
            <a:r>
              <a:rPr lang="en-US" dirty="0" smtClean="0"/>
              <a:t>Rule of Thumb: Read the manual of the package!</a:t>
            </a:r>
            <a:endParaRPr lang="en-US" dirty="0"/>
          </a:p>
          <a:p>
            <a:r>
              <a:rPr lang="en-US" dirty="0">
                <a:hlinkClick r:id="rId2"/>
              </a:rPr>
              <a:t>https://pypi.org/project/yahoofinancials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16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anatomy</a:t>
            </a:r>
            <a:br>
              <a:rPr lang="en-US" dirty="0" smtClean="0"/>
            </a:br>
            <a:r>
              <a:rPr lang="en-US" dirty="0" smtClean="0"/>
              <a:t>shares = </a:t>
            </a:r>
            <a:r>
              <a:rPr lang="en-US" dirty="0" err="1" smtClean="0"/>
              <a:t>YahooFinancials</a:t>
            </a:r>
            <a:r>
              <a:rPr lang="en-US" dirty="0" smtClean="0"/>
              <a:t>([ </a:t>
            </a:r>
            <a:r>
              <a:rPr lang="mr-IN" dirty="0" smtClean="0"/>
              <a:t>…</a:t>
            </a:r>
            <a:r>
              <a:rPr lang="en-US" dirty="0" smtClean="0"/>
              <a:t> ])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YahooFinancials</a:t>
            </a:r>
            <a:r>
              <a:rPr lang="en-US" dirty="0" smtClean="0"/>
              <a:t> is a class, but what is class?</a:t>
            </a:r>
          </a:p>
          <a:p>
            <a:r>
              <a:rPr lang="en-US" dirty="0"/>
              <a:t>You may think class is a Python object which consists of </a:t>
            </a:r>
            <a:r>
              <a:rPr lang="en-US" dirty="0" smtClean="0"/>
              <a:t>attributes (variables) </a:t>
            </a:r>
            <a:r>
              <a:rPr lang="en-US" dirty="0"/>
              <a:t>and methods (functions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may feed parameters to initialize a class, similar to functions, depends on the design of the class</a:t>
            </a:r>
          </a:p>
          <a:p>
            <a:r>
              <a:rPr lang="en-US" dirty="0" smtClean="0"/>
              <a:t>Again, read the manual before you proceed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81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anatomy</a:t>
            </a:r>
            <a:br>
              <a:rPr lang="en-US" dirty="0"/>
            </a:br>
            <a:r>
              <a:rPr lang="en-US" dirty="0"/>
              <a:t>shares = </a:t>
            </a:r>
            <a:r>
              <a:rPr lang="en-US" dirty="0" err="1"/>
              <a:t>YahooFinancials</a:t>
            </a:r>
            <a:r>
              <a:rPr lang="en-US" dirty="0"/>
              <a:t>([ </a:t>
            </a:r>
            <a:r>
              <a:rPr lang="mr-IN" dirty="0"/>
              <a:t>…</a:t>
            </a:r>
            <a:r>
              <a:rPr lang="en-US" dirty="0"/>
              <a:t> ])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initialize a Python class, left hand side of this expression will be the corresponding class object</a:t>
            </a:r>
          </a:p>
          <a:p>
            <a:r>
              <a:rPr lang="en-US" dirty="0" smtClean="0"/>
              <a:t>The object “contains” the attributes and methods of the class</a:t>
            </a:r>
          </a:p>
          <a:p>
            <a:r>
              <a:rPr lang="en-US" dirty="0" smtClean="0"/>
              <a:t>To use the class attributes and methods, use a . (dot) to access, e.g.</a:t>
            </a:r>
          </a:p>
          <a:p>
            <a:pPr lvl="1"/>
            <a:r>
              <a:rPr lang="en-US" dirty="0" err="1" smtClean="0"/>
              <a:t>class_object.attribute</a:t>
            </a:r>
            <a:endParaRPr lang="en-US" dirty="0" smtClean="0"/>
          </a:p>
          <a:p>
            <a:pPr lvl="1"/>
            <a:r>
              <a:rPr lang="en-US" dirty="0" err="1" smtClean="0"/>
              <a:t>class_object.method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Code </a:t>
            </a:r>
            <a:r>
              <a:rPr lang="en-US" sz="3200" dirty="0" smtClean="0"/>
              <a:t>anatomy</a:t>
            </a:r>
            <a:br>
              <a:rPr lang="en-US" sz="3200" dirty="0" smtClean="0"/>
            </a:br>
            <a:r>
              <a:rPr lang="en-US" sz="3200" dirty="0" smtClean="0"/>
              <a:t>data = </a:t>
            </a:r>
            <a:r>
              <a:rPr lang="en-US" sz="3200" dirty="0" err="1" smtClean="0"/>
              <a:t>shares.get_daily_dividend_data</a:t>
            </a:r>
            <a:r>
              <a:rPr lang="en-US" sz="3200" dirty="0" smtClean="0"/>
              <a:t>(</a:t>
            </a:r>
            <a:r>
              <a:rPr lang="mr-IN" sz="3200" dirty="0" smtClean="0"/>
              <a:t>…</a:t>
            </a:r>
            <a:r>
              <a:rPr lang="en-US" sz="3200" dirty="0" smtClean="0"/>
              <a:t>, </a:t>
            </a:r>
            <a:r>
              <a:rPr lang="mr-IN" sz="3200" dirty="0" smtClean="0"/>
              <a:t>…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methods provided by </a:t>
            </a:r>
            <a:r>
              <a:rPr lang="en-US" dirty="0" err="1" smtClean="0"/>
              <a:t>YahooFinancials</a:t>
            </a:r>
            <a:r>
              <a:rPr lang="en-US" dirty="0" smtClean="0"/>
              <a:t> class, which gives different financial data such as historical OHLC (Open/High/Low/Close), dividend, earning, etc.</a:t>
            </a:r>
          </a:p>
          <a:p>
            <a:r>
              <a:rPr lang="en-US" dirty="0" smtClean="0"/>
              <a:t>In our tutorial, we want to get yearly dividend of 2018 as benchmark dividend of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3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9-07-07 at 19.04.4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4" y="224865"/>
            <a:ext cx="6650452" cy="64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2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{'1299.HK': [{'date': 1527039000, '</a:t>
            </a:r>
            <a:r>
              <a:rPr lang="en-US" dirty="0" err="1"/>
              <a:t>formatted_date</a:t>
            </a:r>
            <a:r>
              <a:rPr lang="en-US" dirty="0"/>
              <a:t>': '2018-05-23', 'amount': 0.7438}, {'date': 1536543000, '</a:t>
            </a:r>
            <a:r>
              <a:rPr lang="en-US" dirty="0" err="1"/>
              <a:t>formatted_date</a:t>
            </a:r>
            <a:r>
              <a:rPr lang="en-US" dirty="0"/>
              <a:t>': '2018-09-10', 'amount': 0.292}], '2318.HK': [{'date': 1528335000, '</a:t>
            </a:r>
            <a:r>
              <a:rPr lang="en-US" dirty="0" err="1"/>
              <a:t>formatted_date</a:t>
            </a:r>
            <a:r>
              <a:rPr lang="en-US" dirty="0"/>
              <a:t>': '2018-06-07', 'amount': 1.23096}, {'date': 1536197400, '</a:t>
            </a:r>
            <a:r>
              <a:rPr lang="en-US" dirty="0" err="1"/>
              <a:t>formatted_date</a:t>
            </a:r>
            <a:r>
              <a:rPr lang="en-US" dirty="0"/>
              <a:t>': '2018-09-06', 'amount': 0.707157}]}</a:t>
            </a:r>
            <a:endParaRPr lang="en-US" dirty="0" smtClean="0"/>
          </a:p>
          <a:p>
            <a:r>
              <a:rPr lang="en-US" altLang="zh-TW" dirty="0" smtClean="0"/>
              <a:t>What is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09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latin typeface="Calibri"/>
                <a:cs typeface="Calibri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‘1299.HK’: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</a:t>
            </a:r>
            <a:r>
              <a:rPr lang="tr-TR" dirty="0">
                <a:latin typeface="Calibri"/>
                <a:cs typeface="Calibri"/>
              </a:rPr>
              <a:t>'date':1527039000</a:t>
            </a:r>
            <a:r>
              <a:rPr lang="tr-TR" dirty="0" smtClean="0">
                <a:latin typeface="Calibri"/>
                <a:cs typeface="Calibri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tr-TR" dirty="0">
                <a:latin typeface="Calibri"/>
                <a:cs typeface="Calibri"/>
              </a:rPr>
              <a:t> </a:t>
            </a:r>
            <a:r>
              <a:rPr lang="tr-TR" dirty="0" smtClean="0">
                <a:latin typeface="Calibri"/>
                <a:cs typeface="Calibri"/>
              </a:rPr>
              <a:t>     </a:t>
            </a:r>
            <a:r>
              <a:rPr lang="mr-IN" dirty="0">
                <a:latin typeface="Calibri"/>
                <a:cs typeface="Calibri"/>
              </a:rPr>
              <a:t>'formatted_date':'2018-05-23'</a:t>
            </a:r>
            <a:r>
              <a:rPr lang="mr-IN" dirty="0" smtClean="0">
                <a:latin typeface="Calibri"/>
                <a:cs typeface="Calibri"/>
              </a:rPr>
              <a:t>,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</a:t>
            </a:r>
            <a:r>
              <a:rPr lang="en-US" dirty="0">
                <a:latin typeface="Calibri"/>
                <a:cs typeface="Calibri"/>
              </a:rPr>
              <a:t>'amount':</a:t>
            </a:r>
            <a:r>
              <a:rPr lang="en-US" dirty="0" smtClean="0">
                <a:latin typeface="Calibri"/>
                <a:cs typeface="Calibri"/>
              </a:rPr>
              <a:t>0.7438,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},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‘date’:</a:t>
            </a:r>
            <a:r>
              <a:rPr lang="en-US" dirty="0" smtClean="0"/>
              <a:t>1536543000,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</a:t>
            </a:r>
            <a:r>
              <a:rPr lang="mr-IN" dirty="0" smtClean="0">
                <a:latin typeface="Calibri"/>
                <a:cs typeface="Calibri"/>
              </a:rPr>
              <a:t>…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],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latin typeface="Calibri"/>
                <a:cs typeface="Calibri"/>
              </a:rPr>
              <a:t>  ‘2318.HK’ 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</a:t>
            </a:r>
            <a:r>
              <a:rPr lang="mr-IN" dirty="0" smtClean="0">
                <a:latin typeface="Calibri"/>
                <a:cs typeface="Calibri"/>
              </a:rPr>
              <a:t>…</a:t>
            </a:r>
            <a:endParaRPr lang="en-US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}</a:t>
            </a:r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971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consists of multi-layers of dictionary and list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level is a dictionary with RIC (Reuters Instrument Code) as key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level is an array of different dividend by ex-date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level is a dictionary of information of a dividend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2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Revisit (list)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5"/>
            <a:ext cx="8308975" cy="386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List is a sequence of numbers/strings/objects, to declare:</a:t>
            </a:r>
          </a:p>
          <a:p>
            <a:pPr lvl="1"/>
            <a:r>
              <a:rPr lang="en-US" dirty="0" err="1" smtClean="0"/>
              <a:t>num_arr</a:t>
            </a:r>
            <a:r>
              <a:rPr lang="en-US" dirty="0" smtClean="0"/>
              <a:t> = [95.8, 365.5, 11.2]</a:t>
            </a:r>
          </a:p>
          <a:p>
            <a:pPr lvl="1"/>
            <a:r>
              <a:rPr lang="en-US" dirty="0" err="1" smtClean="0"/>
              <a:t>str_arr</a:t>
            </a:r>
            <a:r>
              <a:rPr lang="en-US" dirty="0" smtClean="0"/>
              <a:t> = [‘2318.HK’,’0700.HK’,’778.HK’]</a:t>
            </a:r>
          </a:p>
          <a:p>
            <a:pPr lvl="1"/>
            <a:r>
              <a:rPr lang="en-US" dirty="0" smtClean="0"/>
              <a:t>arr_2d = [[1, 2], [3, 4]]</a:t>
            </a:r>
          </a:p>
          <a:p>
            <a:r>
              <a:rPr lang="en-US" dirty="0" smtClean="0"/>
              <a:t>To access the value within list, simply use [</a:t>
            </a:r>
            <a:r>
              <a:rPr lang="en-US" dirty="0" err="1" smtClean="0"/>
              <a:t>index_of_value</a:t>
            </a:r>
            <a:r>
              <a:rPr lang="en-US" dirty="0" smtClean="0"/>
              <a:t>], list index starts from 0 which means first element of list is of index 0</a:t>
            </a:r>
          </a:p>
          <a:p>
            <a:pPr lvl="1"/>
            <a:r>
              <a:rPr lang="en-US" dirty="0" smtClean="0"/>
              <a:t>print (</a:t>
            </a:r>
            <a:r>
              <a:rPr lang="en-US" dirty="0" err="1" smtClean="0"/>
              <a:t>num_arr</a:t>
            </a:r>
            <a:r>
              <a:rPr lang="en-US" dirty="0" smtClean="0"/>
              <a:t>[0]) # will show 95.8</a:t>
            </a:r>
          </a:p>
          <a:p>
            <a:pPr lvl="1"/>
            <a:r>
              <a:rPr lang="en-US" dirty="0" smtClean="0"/>
              <a:t>print (arr_2d[1]) # will show [3, 4]</a:t>
            </a:r>
          </a:p>
          <a:p>
            <a:r>
              <a:rPr lang="en-US" dirty="0" smtClean="0"/>
              <a:t>To change value of list, simply assign new value to it, i.e.</a:t>
            </a:r>
          </a:p>
          <a:p>
            <a:pPr lvl="1"/>
            <a:r>
              <a:rPr lang="en-US" dirty="0" err="1" smtClean="0"/>
              <a:t>str_arr</a:t>
            </a:r>
            <a:r>
              <a:rPr lang="en-US" dirty="0" smtClean="0"/>
              <a:t>[2] = “0175.HK” # </a:t>
            </a:r>
            <a:r>
              <a:rPr lang="en-US" dirty="0" err="1" smtClean="0"/>
              <a:t>str_arr</a:t>
            </a:r>
            <a:r>
              <a:rPr lang="en-US" dirty="0" smtClean="0"/>
              <a:t> becomes [‘2318.HK’,’0700.HK’,’0175.HK’]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4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Installation</a:t>
            </a:r>
            <a:r>
              <a:rPr lang="en-US" altLang="zh-TW" dirty="0"/>
              <a:t> </a:t>
            </a:r>
            <a:r>
              <a:rPr lang="en-US" altLang="zh-TW" dirty="0" smtClean="0"/>
              <a:t>of Python</a:t>
            </a:r>
            <a:br>
              <a:rPr lang="en-US" altLang="zh-TW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3.6.8</a:t>
            </a:r>
          </a:p>
          <a:p>
            <a:r>
              <a:rPr lang="en-US" dirty="0" smtClean="0"/>
              <a:t>Download the installation file of your platform (Windows/Mac/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  <a:r>
              <a:rPr lang="en-US" dirty="0"/>
              <a:t>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://www.python.org/downloads/release/python-368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For Windows users, remember to check “Add Python to environment path”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62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Revisit (tuple)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5"/>
            <a:ext cx="8308975" cy="3864535"/>
          </a:xfrm>
        </p:spPr>
        <p:txBody>
          <a:bodyPr>
            <a:normAutofit/>
          </a:bodyPr>
          <a:lstStyle/>
          <a:p>
            <a:r>
              <a:rPr lang="en-US" dirty="0" smtClean="0"/>
              <a:t>Tuple </a:t>
            </a:r>
            <a:r>
              <a:rPr lang="en-US" dirty="0"/>
              <a:t>is similar to </a:t>
            </a:r>
            <a:r>
              <a:rPr lang="en-US" dirty="0" smtClean="0"/>
              <a:t>list </a:t>
            </a:r>
            <a:r>
              <a:rPr lang="en-US" dirty="0"/>
              <a:t>except </a:t>
            </a:r>
            <a:r>
              <a:rPr lang="en-US" dirty="0" smtClean="0"/>
              <a:t>tuple </a:t>
            </a:r>
            <a:r>
              <a:rPr lang="en-US" dirty="0"/>
              <a:t>is immutable (i.e. cannot modify its values after declaration), i.e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 = (1, 2, 3)</a:t>
            </a:r>
          </a:p>
          <a:p>
            <a:pPr lvl="1"/>
            <a:r>
              <a:rPr lang="en-US" dirty="0" smtClean="0"/>
              <a:t>t[0] = 4 # assign value will cause ERROR!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3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Revisit (dictionary)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Dictionary is a “container” to store key-value pairs, i.e.</a:t>
            </a:r>
          </a:p>
          <a:p>
            <a:pPr lvl="1"/>
            <a:r>
              <a:rPr lang="en-US" dirty="0" err="1" smtClean="0"/>
              <a:t>stat_dict</a:t>
            </a:r>
            <a:r>
              <a:rPr lang="en-US" dirty="0" smtClean="0"/>
              <a:t> = {“.HSI”:28500, “2318.HK”:95.8, “0700.HK”:360.5}</a:t>
            </a:r>
          </a:p>
          <a:p>
            <a:r>
              <a:rPr lang="en-US" dirty="0" smtClean="0"/>
              <a:t>To access the value in dictionary by specifying the key:</a:t>
            </a:r>
          </a:p>
          <a:p>
            <a:pPr lvl="1"/>
            <a:r>
              <a:rPr lang="en-US" dirty="0" smtClean="0"/>
              <a:t>print (</a:t>
            </a:r>
            <a:r>
              <a:rPr lang="en-US" dirty="0" err="1" smtClean="0"/>
              <a:t>stat_dict</a:t>
            </a:r>
            <a:r>
              <a:rPr lang="en-US" dirty="0" smtClean="0"/>
              <a:t>[“0700.HK”]) # will show 360.5</a:t>
            </a:r>
          </a:p>
          <a:p>
            <a:r>
              <a:rPr lang="en-US" dirty="0" smtClean="0"/>
              <a:t>To modify the value in dictionary by assign new value of certain key:</a:t>
            </a:r>
          </a:p>
          <a:p>
            <a:pPr lvl="1"/>
            <a:r>
              <a:rPr lang="en-US" dirty="0" err="1" smtClean="0"/>
              <a:t>stat_dict</a:t>
            </a:r>
            <a:r>
              <a:rPr lang="en-US" dirty="0" smtClean="0"/>
              <a:t>[“.HSI”] = 28880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1739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Revisit (dictionary)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dictionary built-in method:</a:t>
            </a:r>
          </a:p>
          <a:p>
            <a:pPr lvl="1"/>
            <a:r>
              <a:rPr lang="en-US" dirty="0" err="1"/>
              <a:t>stat_dict</a:t>
            </a:r>
            <a:r>
              <a:rPr lang="en-US" dirty="0"/>
              <a:t> </a:t>
            </a:r>
            <a:r>
              <a:rPr lang="en-US" dirty="0" smtClean="0"/>
              <a:t>.keys() # return [“.HSI”, “2318.HK”, “0700.HK”]</a:t>
            </a:r>
          </a:p>
          <a:p>
            <a:pPr lvl="1"/>
            <a:r>
              <a:rPr lang="en-US" dirty="0" err="1" smtClean="0"/>
              <a:t>stat_dict.values</a:t>
            </a:r>
            <a:r>
              <a:rPr lang="en-US" dirty="0" smtClean="0"/>
              <a:t>() # return [28500, 95.8, 360.5]</a:t>
            </a:r>
          </a:p>
          <a:p>
            <a:pPr lvl="1"/>
            <a:r>
              <a:rPr lang="en-US" dirty="0" err="1" smtClean="0"/>
              <a:t>stat_dict.items</a:t>
            </a:r>
            <a:r>
              <a:rPr lang="en-US" dirty="0" smtClean="0"/>
              <a:t>() # return [(“.HSI”, 28500), (“2318.HK”,95.8), (“0700.HK”,360.5)]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642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Dividend yield by </a:t>
            </a:r>
            <a:r>
              <a:rPr lang="en-US" dirty="0" err="1" smtClean="0"/>
              <a:t>YahooFinancials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.items() to iterate the dictionary to get dividend payments by each instrument</a:t>
            </a:r>
          </a:p>
          <a:p>
            <a:r>
              <a:rPr lang="en-US" dirty="0" smtClean="0"/>
              <a:t>Prepare a variable total dividend with initial value of 0 to store the sum of dividends</a:t>
            </a:r>
          </a:p>
          <a:p>
            <a:r>
              <a:rPr lang="en-US" dirty="0" smtClean="0"/>
              <a:t>Iterate dividend from the payments</a:t>
            </a:r>
          </a:p>
          <a:p>
            <a:r>
              <a:rPr lang="en-US" dirty="0"/>
              <a:t>G</a:t>
            </a:r>
            <a:r>
              <a:rPr lang="en-US" dirty="0" smtClean="0"/>
              <a:t>et each dividend ex-date and amount, sum the amount to total dividend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78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 </a:t>
            </a:r>
            <a:r>
              <a:rPr lang="en-US" dirty="0" smtClean="0"/>
              <a:t>amount by </a:t>
            </a:r>
            <a:r>
              <a:rPr lang="en-US" dirty="0" err="1"/>
              <a:t>YahooFinancials</a:t>
            </a:r>
            <a:r>
              <a:rPr lang="en-US" dirty="0"/>
              <a:t> data</a:t>
            </a:r>
          </a:p>
        </p:txBody>
      </p:sp>
      <p:pic>
        <p:nvPicPr>
          <p:cNvPr id="5" name="Picture 4" descr="Screenshot 2019-07-11 at 20.1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638800"/>
            <a:ext cx="5143500" cy="406400"/>
          </a:xfrm>
          <a:prstGeom prst="rect">
            <a:avLst/>
          </a:prstGeom>
        </p:spPr>
      </p:pic>
      <p:pic>
        <p:nvPicPr>
          <p:cNvPr id="7" name="Content Placeholder 6" descr="Screenshot 2019-08-19 at 22.53.4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4" b="-12754"/>
          <a:stretch>
            <a:fillRect/>
          </a:stretch>
        </p:blipFill>
        <p:spPr>
          <a:xfrm>
            <a:off x="415924" y="2599765"/>
            <a:ext cx="7231687" cy="3039035"/>
          </a:xfrm>
        </p:spPr>
      </p:pic>
    </p:spTree>
    <p:extLst>
      <p:ext uri="{BB962C8B-B14F-4D97-AF65-F5344CB8AC3E}">
        <p14:creationId xmlns:p14="http://schemas.microsoft.com/office/powerpoint/2010/main" val="1278350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Dividend yield by </a:t>
            </a:r>
            <a:r>
              <a:rPr lang="en-US" dirty="0" err="1"/>
              <a:t>YahooFinancials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Deduce dividend yield from dividend amount is easy, simply divide it by stock price</a:t>
            </a:r>
          </a:p>
          <a:p>
            <a:r>
              <a:rPr lang="en-US" dirty="0" smtClean="0"/>
              <a:t>Recall the previous slide, we have current spot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0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your own stock quote class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weakness of the </a:t>
            </a:r>
            <a:r>
              <a:rPr lang="en-US" dirty="0" err="1" smtClean="0"/>
              <a:t>YahooFinancials</a:t>
            </a:r>
            <a:r>
              <a:rPr lang="en-US" dirty="0" smtClean="0"/>
              <a:t> class is it lacks the intra-day data</a:t>
            </a:r>
          </a:p>
          <a:p>
            <a:r>
              <a:rPr lang="en-US" dirty="0" err="1" smtClean="0"/>
              <a:t>Xueqiu</a:t>
            </a:r>
            <a:r>
              <a:rPr lang="en-US" dirty="0" smtClean="0"/>
              <a:t> (</a:t>
            </a:r>
            <a:r>
              <a:rPr lang="zh-TW" altLang="en-US" dirty="0" smtClean="0"/>
              <a:t>雪球</a:t>
            </a:r>
            <a:r>
              <a:rPr lang="en-US" dirty="0" smtClean="0"/>
              <a:t>) provides minute quote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3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Xueqiu</a:t>
            </a:r>
            <a:r>
              <a:rPr lang="en-US" dirty="0" smtClean="0"/>
              <a:t> minute 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access the minute quote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</a:p>
          <a:p>
            <a:pPr lvl="1"/>
            <a:r>
              <a:rPr lang="mr-IN" dirty="0" smtClean="0"/>
              <a:t>https://stock.xueqiu.com/v5/stock/chart/minute.json?symbol=02318&amp;period=1d</a:t>
            </a:r>
            <a:endParaRPr lang="en-US" dirty="0"/>
          </a:p>
        </p:txBody>
      </p:sp>
      <p:pic>
        <p:nvPicPr>
          <p:cNvPr id="4" name="Content Placeholder 3" descr="Screenshot 2019-07-17 at 23.07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 b="16374"/>
          <a:stretch>
            <a:fillRect/>
          </a:stretch>
        </p:blipFill>
        <p:spPr>
          <a:xfrm>
            <a:off x="415925" y="3777199"/>
            <a:ext cx="7331075" cy="30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02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requests library</a:t>
            </a:r>
            <a:endParaRPr lang="en-US" dirty="0"/>
          </a:p>
        </p:txBody>
      </p:sp>
      <p:pic>
        <p:nvPicPr>
          <p:cNvPr id="7" name="Picture 6" descr="Screenshot 2019-07-17 at 23.2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797550"/>
            <a:ext cx="7086600" cy="4191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523999" y="5734051"/>
            <a:ext cx="1104900" cy="49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Oops!</a:t>
            </a:r>
            <a:endParaRPr lang="en-US" dirty="0"/>
          </a:p>
        </p:txBody>
      </p:sp>
      <p:pic>
        <p:nvPicPr>
          <p:cNvPr id="9" name="Content Placeholder 8" descr="Screenshot 2019-08-19 at 23.08.2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51" b="-13551"/>
          <a:stretch>
            <a:fillRect/>
          </a:stretch>
        </p:blipFill>
        <p:spPr>
          <a:xfrm>
            <a:off x="319924" y="2599765"/>
            <a:ext cx="8308975" cy="3491753"/>
          </a:xfrm>
        </p:spPr>
      </p:pic>
    </p:spTree>
    <p:extLst>
      <p:ext uri="{BB962C8B-B14F-4D97-AF65-F5344CB8AC3E}">
        <p14:creationId xmlns:p14="http://schemas.microsoft.com/office/powerpoint/2010/main" val="3885924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have quote </a:t>
            </a:r>
            <a:r>
              <a:rPr lang="en-US" dirty="0" err="1" smtClean="0"/>
              <a:t>url</a:t>
            </a:r>
            <a:r>
              <a:rPr lang="en-US" dirty="0" smtClean="0"/>
              <a:t> in previous slide, we need to substitute the symbol=XXXXX with desired stock code</a:t>
            </a:r>
          </a:p>
          <a:p>
            <a:r>
              <a:rPr lang="en-US" dirty="0" smtClean="0"/>
              <a:t>The headers dictionary contains a HTTP header to emulate browser HTTP request, as many website block HTTP request without headers</a:t>
            </a:r>
          </a:p>
          <a:p>
            <a:r>
              <a:rPr lang="en-US" dirty="0" err="1" smtClean="0"/>
              <a:t>requests.get</a:t>
            </a:r>
            <a:r>
              <a:rPr lang="en-US" dirty="0" smtClean="0"/>
              <a:t> is a HTTP GET request (technical details for HTTP skipped), you may think most read access to ordinary website is a HTTP GET</a:t>
            </a:r>
          </a:p>
          <a:p>
            <a:r>
              <a:rPr lang="en-US" dirty="0" smtClean="0"/>
              <a:t>So we have the code:</a:t>
            </a:r>
          </a:p>
          <a:p>
            <a:pPr lvl="1"/>
            <a:r>
              <a:rPr lang="en-US" dirty="0" smtClean="0"/>
              <a:t>res = </a:t>
            </a:r>
            <a:r>
              <a:rPr lang="en-US" dirty="0" err="1" smtClean="0"/>
              <a:t>requests.get</a:t>
            </a:r>
            <a:r>
              <a:rPr lang="en-US" dirty="0" smtClean="0"/>
              <a:t>(QUOTE_URL % </a:t>
            </a:r>
            <a:r>
              <a:rPr lang="en-US" dirty="0" err="1" smtClean="0"/>
              <a:t>ins_name</a:t>
            </a:r>
            <a:r>
              <a:rPr lang="en-US" dirty="0" smtClean="0"/>
              <a:t>, headers=headers)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8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of IDE (Integrated Development Environment)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use any text editor (Notepad++/Sublime Text/</a:t>
            </a:r>
            <a:r>
              <a:rPr lang="mr-IN" dirty="0" smtClean="0"/>
              <a:t>…</a:t>
            </a:r>
            <a:r>
              <a:rPr lang="en-US" dirty="0" smtClean="0"/>
              <a:t>) as your IDE</a:t>
            </a:r>
          </a:p>
          <a:p>
            <a:r>
              <a:rPr lang="en-US" dirty="0" smtClean="0"/>
              <a:t>I use Visual Studio Code</a:t>
            </a:r>
            <a:endParaRPr lang="en-US" dirty="0"/>
          </a:p>
        </p:txBody>
      </p:sp>
      <p:pic>
        <p:nvPicPr>
          <p:cNvPr id="6" name="Picture 5" descr="Screenshot 2019-08-18 at 23.32.4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303586"/>
            <a:ext cx="5118100" cy="31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0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HTTP request is rejected by </a:t>
            </a:r>
            <a:r>
              <a:rPr lang="en-US" dirty="0" err="1" smtClean="0"/>
              <a:t>xueqiu</a:t>
            </a:r>
            <a:r>
              <a:rPr lang="en-US" dirty="0" smtClean="0"/>
              <a:t>, as we do not have its cookies, so it prevents direct access to its resources</a:t>
            </a:r>
          </a:p>
          <a:p>
            <a:r>
              <a:rPr lang="en-US" dirty="0" smtClean="0"/>
              <a:t>Use Google Chrome or other browser, Use F12 or right click-&gt;inspect element to view the HTTP request</a:t>
            </a:r>
          </a:p>
          <a:p>
            <a:r>
              <a:rPr lang="en-US" dirty="0" smtClean="0"/>
              <a:t>Focus on the cookies part</a:t>
            </a:r>
          </a:p>
          <a:p>
            <a:endParaRPr lang="en-US" dirty="0"/>
          </a:p>
        </p:txBody>
      </p:sp>
      <p:pic>
        <p:nvPicPr>
          <p:cNvPr id="4" name="Picture 3" descr="Screenshot 2019-07-21 at 21.38.3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089"/>
            <a:ext cx="9144000" cy="13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0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requests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response object returned by </a:t>
            </a:r>
            <a:r>
              <a:rPr lang="en-US" dirty="0" err="1" smtClean="0"/>
              <a:t>requests.get</a:t>
            </a:r>
            <a:r>
              <a:rPr lang="en-US" dirty="0" smtClean="0"/>
              <a:t> contains many attribute, one of them is headers, which most likely contains cookies we need</a:t>
            </a:r>
            <a:endParaRPr lang="en-US" dirty="0"/>
          </a:p>
        </p:txBody>
      </p:sp>
      <p:pic>
        <p:nvPicPr>
          <p:cNvPr id="6" name="Picture 5" descr="Screenshot 2019-08-19 at 23.0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714750"/>
            <a:ext cx="6502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4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headers is actually a dictionary object</a:t>
            </a:r>
          </a:p>
          <a:p>
            <a:r>
              <a:rPr lang="en-US" dirty="0" smtClean="0"/>
              <a:t>Focus on the Set-Cookie part, which is exactly the cookie part of the HTTP request in previous slide</a:t>
            </a:r>
            <a:endParaRPr lang="en-US" dirty="0"/>
          </a:p>
        </p:txBody>
      </p:sp>
      <p:pic>
        <p:nvPicPr>
          <p:cNvPr id="5" name="Picture 4" descr="Screenshot 2019-07-21 at 22.1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019550"/>
            <a:ext cx="7188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0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requests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after first connection, we get a cookie for later connections, then combine this cookie into original header:</a:t>
            </a:r>
            <a:endParaRPr lang="en-US" dirty="0"/>
          </a:p>
        </p:txBody>
      </p:sp>
      <p:pic>
        <p:nvPicPr>
          <p:cNvPr id="6" name="Picture 5" descr="Screenshot 2019-08-19 at 23.09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740150"/>
            <a:ext cx="7289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0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requests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with the </a:t>
            </a:r>
            <a:r>
              <a:rPr lang="en-US" dirty="0" err="1" smtClean="0"/>
              <a:t>stock_quote</a:t>
            </a:r>
            <a:r>
              <a:rPr lang="en-US" dirty="0" smtClean="0"/>
              <a:t> function with new headers as parameter:</a:t>
            </a:r>
            <a:endParaRPr lang="en-US" dirty="0"/>
          </a:p>
        </p:txBody>
      </p:sp>
      <p:pic>
        <p:nvPicPr>
          <p:cNvPr id="4" name="Picture 3" descr="Screenshot 2019-08-19 at 23.4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126209"/>
            <a:ext cx="7226300" cy="37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05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requests library</a:t>
            </a:r>
            <a:endParaRPr lang="en-US" dirty="0"/>
          </a:p>
        </p:txBody>
      </p:sp>
      <p:pic>
        <p:nvPicPr>
          <p:cNvPr id="5" name="Content Placeholder 4" descr="Screenshot 2019-07-25 at 23.35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0" b="13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1063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dictionary shown in previous slide is in JSON format</a:t>
            </a:r>
          </a:p>
          <a:p>
            <a:r>
              <a:rPr lang="en-US" dirty="0" smtClean="0"/>
              <a:t>Encode the information in JSON to allow easy access to tick data (stock price data across different time)</a:t>
            </a:r>
          </a:p>
          <a:p>
            <a:r>
              <a:rPr lang="en-US" dirty="0" smtClean="0"/>
              <a:t>Using Python JSON library can easily turn the data into aggregation of dictionary and array as shown in dividend example</a:t>
            </a:r>
          </a:p>
          <a:p>
            <a:r>
              <a:rPr lang="en-US" dirty="0" smtClean="0"/>
              <a:t>Or we can use a very powerful tool </a:t>
            </a:r>
            <a:r>
              <a:rPr lang="mr-IN" dirty="0" smtClean="0"/>
              <a:t>–</a:t>
            </a:r>
            <a:r>
              <a:rPr lang="en-US" dirty="0" smtClean="0"/>
              <a:t> Pandas to process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49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most versatile libraries in Python</a:t>
            </a:r>
          </a:p>
          <a:p>
            <a:r>
              <a:rPr lang="en-US" dirty="0" smtClean="0"/>
              <a:t>Turn 2D list or higher dimension matrix into “</a:t>
            </a:r>
            <a:r>
              <a:rPr lang="en-US" dirty="0" err="1" smtClean="0"/>
              <a:t>Dataframe</a:t>
            </a:r>
            <a:r>
              <a:rPr lang="en-US" dirty="0" smtClean="0"/>
              <a:t>” data structure</a:t>
            </a:r>
          </a:p>
          <a:p>
            <a:r>
              <a:rPr lang="en-US" dirty="0" smtClean="0"/>
              <a:t>Allow easy row, column or other data manipulation to the data</a:t>
            </a:r>
          </a:p>
          <a:p>
            <a:r>
              <a:rPr lang="en-US" dirty="0" smtClean="0"/>
              <a:t>pip install pandas</a:t>
            </a:r>
          </a:p>
          <a:p>
            <a:r>
              <a:rPr lang="en-US" dirty="0" smtClean="0"/>
              <a:t>import pandas as </a:t>
            </a:r>
            <a:r>
              <a:rPr lang="en-US" dirty="0" err="1" smtClean="0"/>
              <a:t>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38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dataset to Panda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array of dictionary, we can use </a:t>
            </a:r>
            <a:r>
              <a:rPr lang="en-US" dirty="0" err="1" smtClean="0"/>
              <a:t>pd.Dataframe.from_records</a:t>
            </a:r>
            <a:r>
              <a:rPr lang="en-US" dirty="0" smtClean="0"/>
              <a:t>() to convert dataset to </a:t>
            </a:r>
            <a:r>
              <a:rPr lang="en-US" dirty="0" err="1" smtClean="0"/>
              <a:t>dataframe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shot 2019-08-26 at 23.29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644900"/>
            <a:ext cx="6146800" cy="952500"/>
          </a:xfrm>
          <a:prstGeom prst="rect">
            <a:avLst/>
          </a:prstGeom>
        </p:spPr>
      </p:pic>
      <p:pic>
        <p:nvPicPr>
          <p:cNvPr id="7" name="Picture 6" descr="Screenshot 2019-08-26 at 23.3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623078"/>
            <a:ext cx="8216900" cy="16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68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Basic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599766"/>
            <a:ext cx="8308975" cy="38645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access column of the </a:t>
            </a:r>
            <a:r>
              <a:rPr lang="en-US" dirty="0" err="1" smtClean="0"/>
              <a:t>dataframe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[“timestamp”]</a:t>
            </a:r>
          </a:p>
          <a:p>
            <a:r>
              <a:rPr lang="en-US" dirty="0" smtClean="0"/>
              <a:t>To access the first row of the </a:t>
            </a:r>
            <a:r>
              <a:rPr lang="en-US" dirty="0" err="1" smtClean="0"/>
              <a:t>dataframe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df.iloc</a:t>
            </a:r>
            <a:r>
              <a:rPr lang="en-US" dirty="0" smtClean="0"/>
              <a:t>[0]</a:t>
            </a:r>
          </a:p>
          <a:p>
            <a:r>
              <a:rPr lang="en-US" dirty="0" smtClean="0"/>
              <a:t>To get </a:t>
            </a:r>
            <a:r>
              <a:rPr lang="en-US" dirty="0" err="1" smtClean="0"/>
              <a:t>dataframe</a:t>
            </a:r>
            <a:r>
              <a:rPr lang="en-US" dirty="0" smtClean="0"/>
              <a:t> matching certain criteria:</a:t>
            </a:r>
            <a:br>
              <a:rPr lang="en-US" dirty="0" smtClean="0"/>
            </a:br>
            <a:r>
              <a:rPr lang="en-US" dirty="0" err="1" smtClean="0"/>
              <a:t>df.loc</a:t>
            </a:r>
            <a:r>
              <a:rPr lang="en-US" dirty="0" smtClean="0"/>
              <a:t>[</a:t>
            </a:r>
            <a:r>
              <a:rPr lang="en-US" dirty="0" err="1" smtClean="0"/>
              <a:t>df</a:t>
            </a:r>
            <a:r>
              <a:rPr lang="en-US" dirty="0" smtClean="0"/>
              <a:t>[“timestamp”] &gt;= x]</a:t>
            </a:r>
          </a:p>
          <a:p>
            <a:r>
              <a:rPr lang="en-US" dirty="0" smtClean="0"/>
              <a:t>Apply arithmetic operation to column: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df</a:t>
            </a:r>
            <a:r>
              <a:rPr lang="en-US" dirty="0" smtClean="0"/>
              <a:t>[</a:t>
            </a:r>
            <a:r>
              <a:rPr lang="en-US" dirty="0" smtClean="0"/>
              <a:t>“mean”</a:t>
            </a:r>
            <a:r>
              <a:rPr lang="en-US" dirty="0" smtClean="0"/>
              <a:t>] = (</a:t>
            </a:r>
            <a:r>
              <a:rPr lang="en-US" dirty="0" err="1" smtClean="0"/>
              <a:t>df</a:t>
            </a:r>
            <a:r>
              <a:rPr lang="en-US" dirty="0" smtClean="0"/>
              <a:t>[“high”] + </a:t>
            </a:r>
            <a:r>
              <a:rPr lang="en-US" dirty="0" err="1" smtClean="0"/>
              <a:t>df</a:t>
            </a:r>
            <a:r>
              <a:rPr lang="en-US" dirty="0" smtClean="0"/>
              <a:t>[“low”])/</a:t>
            </a:r>
            <a:r>
              <a:rPr lang="en-US" dirty="0" smtClean="0"/>
              <a:t>2</a:t>
            </a:r>
          </a:p>
          <a:p>
            <a:r>
              <a:rPr lang="en-US" dirty="0" smtClean="0"/>
              <a:t>Drop unwanted columns:</a:t>
            </a:r>
            <a:br>
              <a:rPr lang="en-US" dirty="0" smtClean="0"/>
            </a:br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df.drop</a:t>
            </a:r>
            <a:r>
              <a:rPr lang="en-US" dirty="0" smtClean="0"/>
              <a:t>(columns=[“</a:t>
            </a:r>
            <a:r>
              <a:rPr lang="en-US" dirty="0" err="1" smtClean="0"/>
              <a:t>capitial</a:t>
            </a:r>
            <a:r>
              <a:rPr lang="en-US" dirty="0" smtClean="0"/>
              <a:t>”, “</a:t>
            </a:r>
            <a:r>
              <a:rPr lang="en-US" dirty="0" err="1" smtClean="0"/>
              <a:t>kdj</a:t>
            </a:r>
            <a:r>
              <a:rPr lang="en-US" dirty="0" smtClean="0"/>
              <a:t>”, “ratio”, “</a:t>
            </a:r>
            <a:r>
              <a:rPr lang="en-US" dirty="0" err="1" smtClean="0"/>
              <a:t>volume_compare</a:t>
            </a:r>
            <a:r>
              <a:rPr lang="en-US" dirty="0" smtClean="0"/>
              <a:t>”])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446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Simple Program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your IDE</a:t>
            </a:r>
          </a:p>
          <a:p>
            <a:r>
              <a:rPr lang="en-US" dirty="0" smtClean="0"/>
              <a:t>Save as </a:t>
            </a:r>
            <a:r>
              <a:rPr lang="en-US" dirty="0" err="1" smtClean="0"/>
              <a:t>helloworld.py</a:t>
            </a:r>
            <a:r>
              <a:rPr lang="en-US" dirty="0" smtClean="0"/>
              <a:t>, .</a:t>
            </a:r>
            <a:r>
              <a:rPr lang="en-US" dirty="0" err="1" smtClean="0"/>
              <a:t>py</a:t>
            </a:r>
            <a:r>
              <a:rPr lang="en-US" dirty="0" smtClean="0"/>
              <a:t> is python script extension</a:t>
            </a:r>
          </a:p>
          <a:p>
            <a:r>
              <a:rPr lang="en-US" dirty="0" smtClean="0"/>
              <a:t>Type the code in the following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89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timestamp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timestamp is in numbers like </a:t>
            </a:r>
            <a:r>
              <a:rPr lang="is-IS" dirty="0" smtClean="0"/>
              <a:t>1564127940000</a:t>
            </a:r>
          </a:p>
          <a:p>
            <a:r>
              <a:rPr lang="is-IS" dirty="0" smtClean="0"/>
              <a:t>This resembles with the unix-like timestamp (number of seconds from 1970-01-01), but this one has three more trailling zeros at the end</a:t>
            </a:r>
          </a:p>
          <a:p>
            <a:r>
              <a:rPr lang="is-IS" dirty="0" smtClean="0"/>
              <a:t>Simply divide the number by 1000 to convert this to Python datetime by datetime.datetime.fromtimestamp() method</a:t>
            </a:r>
            <a:endParaRPr lang="en-US" dirty="0"/>
          </a:p>
        </p:txBody>
      </p:sp>
      <p:pic>
        <p:nvPicPr>
          <p:cNvPr id="4" name="Picture 3" descr="Screenshot 2019-08-27 at 00.08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5327650"/>
            <a:ext cx="5981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42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function to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B</a:t>
            </a:r>
            <a:r>
              <a:rPr lang="en-US" dirty="0" smtClean="0"/>
              <a:t>atch update” the whole column by applying function to a column</a:t>
            </a:r>
          </a:p>
          <a:p>
            <a:endParaRPr lang="en-US" dirty="0"/>
          </a:p>
        </p:txBody>
      </p:sp>
      <p:pic>
        <p:nvPicPr>
          <p:cNvPr id="6" name="Picture 5" descr="Screenshot 2019-08-28 at 19.3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146186"/>
            <a:ext cx="8229600" cy="1249032"/>
          </a:xfrm>
          <a:prstGeom prst="rect">
            <a:avLst/>
          </a:prstGeom>
        </p:spPr>
      </p:pic>
      <p:pic>
        <p:nvPicPr>
          <p:cNvPr id="7" name="Picture 6" descr="Screenshot 2019-08-28 at 19.46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4395218"/>
            <a:ext cx="8483600" cy="22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1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Technical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ta (technical analysis) library</a:t>
            </a:r>
          </a:p>
          <a:p>
            <a:r>
              <a:rPr lang="en-US" altLang="zh-TW" dirty="0" smtClean="0"/>
              <a:t>Contains RSI, Bollinger Band, etc.</a:t>
            </a:r>
            <a:endParaRPr lang="en-US" dirty="0" smtClean="0"/>
          </a:p>
          <a:p>
            <a:r>
              <a:rPr lang="en-US" dirty="0" smtClean="0"/>
              <a:t>pip install ta</a:t>
            </a:r>
          </a:p>
          <a:p>
            <a:r>
              <a:rPr lang="en-US" dirty="0" smtClean="0"/>
              <a:t>import 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7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formulate a strategy which using Bollinger Band and RSI as indicator</a:t>
            </a:r>
          </a:p>
          <a:p>
            <a:r>
              <a:rPr lang="en-US" dirty="0" smtClean="0"/>
              <a:t>Using the function which ta library provide:</a:t>
            </a:r>
          </a:p>
          <a:p>
            <a:endParaRPr lang="en-US" dirty="0"/>
          </a:p>
        </p:txBody>
      </p:sp>
      <p:pic>
        <p:nvPicPr>
          <p:cNvPr id="4" name="Picture 3" descr="Screenshot 2019-08-28 at 19.59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871202"/>
            <a:ext cx="8229600" cy="10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9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helloworld.py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# Simple program (# indicates this is a comment line)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print</a:t>
            </a:r>
            <a:r>
              <a:rPr lang="en-US" dirty="0" smtClean="0"/>
              <a:t>(“Hello World”)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helloworld.py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execute Python script</a:t>
            </a:r>
          </a:p>
          <a:p>
            <a:r>
              <a:rPr lang="en-US" dirty="0" smtClean="0"/>
              <a:t>python </a:t>
            </a:r>
            <a:r>
              <a:rPr lang="en-US" dirty="0" err="1" smtClean="0"/>
              <a:t>helloworld.py</a:t>
            </a:r>
            <a:endParaRPr lang="en-US" dirty="0"/>
          </a:p>
        </p:txBody>
      </p:sp>
      <p:pic>
        <p:nvPicPr>
          <p:cNvPr id="4" name="Picture 3" descr="Screenshot 2019-06-26 at 23.4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186897"/>
            <a:ext cx="5232400" cy="33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359275" cy="3491753"/>
          </a:xfrm>
        </p:spPr>
        <p:txBody>
          <a:bodyPr/>
          <a:lstStyle/>
          <a:p>
            <a:r>
              <a:rPr lang="en-US" dirty="0" smtClean="0"/>
              <a:t>Number </a:t>
            </a:r>
          </a:p>
          <a:p>
            <a:pPr lvl="1"/>
            <a:r>
              <a:rPr lang="en-US" dirty="0" smtClean="0"/>
              <a:t>1		</a:t>
            </a:r>
          </a:p>
          <a:p>
            <a:pPr lvl="1"/>
            <a:r>
              <a:rPr lang="en-US" dirty="0" smtClean="0"/>
              <a:t>2e10	</a:t>
            </a:r>
          </a:p>
          <a:p>
            <a:pPr lvl="1"/>
            <a:r>
              <a:rPr lang="en-US" dirty="0" smtClean="0"/>
              <a:t>3.0		</a:t>
            </a:r>
          </a:p>
          <a:p>
            <a:pPr lvl="1"/>
            <a:r>
              <a:rPr lang="en-US" dirty="0" smtClean="0"/>
              <a:t>4j		</a:t>
            </a:r>
          </a:p>
          <a:p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“Hello”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75200" y="2909046"/>
            <a:ext cx="4102100" cy="349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Tuple</a:t>
            </a:r>
          </a:p>
          <a:p>
            <a:pPr lvl="1"/>
            <a:r>
              <a:rPr lang="en-US" smtClean="0"/>
              <a:t>(1, 2, 3)</a:t>
            </a:r>
          </a:p>
          <a:p>
            <a:r>
              <a:rPr lang="en-US" smtClean="0"/>
              <a:t>List</a:t>
            </a:r>
          </a:p>
          <a:p>
            <a:pPr lvl="1"/>
            <a:r>
              <a:rPr lang="en-US" smtClean="0"/>
              <a:t>[1, 2, 3]</a:t>
            </a:r>
          </a:p>
          <a:p>
            <a:pPr lvl="1"/>
            <a:r>
              <a:rPr lang="en-US" smtClean="0"/>
              <a:t>[[1, 2],</a:t>
            </a:r>
          </a:p>
          <a:p>
            <a:pPr marL="228600" lvl="1" indent="0">
              <a:buFont typeface="Wingdings" pitchFamily="2" charset="2"/>
              <a:buNone/>
            </a:pPr>
            <a:r>
              <a:rPr lang="en-US" smtClean="0"/>
              <a:t>      [3, 4]]</a:t>
            </a:r>
          </a:p>
          <a:p>
            <a:r>
              <a:rPr lang="en-US" smtClean="0"/>
              <a:t>Dictionary</a:t>
            </a:r>
          </a:p>
          <a:p>
            <a:pPr lvl="1"/>
            <a:r>
              <a:rPr lang="en-US" smtClean="0"/>
              <a:t>{“a”:1, “b”:2, “c”:3 }</a:t>
            </a:r>
          </a:p>
          <a:p>
            <a:pPr marL="228600" lvl="1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68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80627</TotalTime>
  <Words>2703</Words>
  <Application>Microsoft Macintosh PowerPoint</Application>
  <PresentationFormat>On-screen Show (4:3)</PresentationFormat>
  <Paragraphs>322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Expo</vt:lpstr>
      <vt:lpstr>Python Programming</vt:lpstr>
      <vt:lpstr>Learning Objective</vt:lpstr>
      <vt:lpstr>Why Python</vt:lpstr>
      <vt:lpstr>Installation of Python </vt:lpstr>
      <vt:lpstr>Installation of IDE (Integrated Development Environment)</vt:lpstr>
      <vt:lpstr>Very Simple Program – Hello World</vt:lpstr>
      <vt:lpstr>helloworld.py</vt:lpstr>
      <vt:lpstr>helloworld.py</vt:lpstr>
      <vt:lpstr>Data Type</vt:lpstr>
      <vt:lpstr>Data Type</vt:lpstr>
      <vt:lpstr>Data Type</vt:lpstr>
      <vt:lpstr>Indentation</vt:lpstr>
      <vt:lpstr>Indentation</vt:lpstr>
      <vt:lpstr>Code anatomy for x in numbers</vt:lpstr>
      <vt:lpstr>Code anatomy if x == 3</vt:lpstr>
      <vt:lpstr>Code anatomy if x == 3</vt:lpstr>
      <vt:lpstr>Code anatomy break / continue</vt:lpstr>
      <vt:lpstr>Function</vt:lpstr>
      <vt:lpstr>Function</vt:lpstr>
      <vt:lpstr>Function</vt:lpstr>
      <vt:lpstr>Function</vt:lpstr>
      <vt:lpstr>Function</vt:lpstr>
      <vt:lpstr>Scope</vt:lpstr>
      <vt:lpstr>Scope</vt:lpstr>
      <vt:lpstr>Scope</vt:lpstr>
      <vt:lpstr>Default parameter</vt:lpstr>
      <vt:lpstr>Default parameter</vt:lpstr>
      <vt:lpstr>Default parameter</vt:lpstr>
      <vt:lpstr>Package</vt:lpstr>
      <vt:lpstr>Package</vt:lpstr>
      <vt:lpstr>Code anatomy from yahoofinancials import YahooFinancials</vt:lpstr>
      <vt:lpstr>Code anatomy shares = YahooFinancials([ … ])</vt:lpstr>
      <vt:lpstr>Code anatomy shares = YahooFinancials([ … ])</vt:lpstr>
      <vt:lpstr>Code anatomy data = shares.get_daily_dividend_data(…, …)</vt:lpstr>
      <vt:lpstr>PowerPoint Presentation</vt:lpstr>
      <vt:lpstr>Output</vt:lpstr>
      <vt:lpstr>Output</vt:lpstr>
      <vt:lpstr>Output</vt:lpstr>
      <vt:lpstr>Data Type Revisit (list)</vt:lpstr>
      <vt:lpstr>Data Type Revisit (tuple)</vt:lpstr>
      <vt:lpstr>Data Type Revisit (dictionary)</vt:lpstr>
      <vt:lpstr>Data Type Revisit (dictionary)</vt:lpstr>
      <vt:lpstr>Dividend yield by YahooFinancials data</vt:lpstr>
      <vt:lpstr>Dividend amount by YahooFinancials data</vt:lpstr>
      <vt:lpstr>Dividend yield by YahooFinancials data</vt:lpstr>
      <vt:lpstr>Write your own stock quote class </vt:lpstr>
      <vt:lpstr>Xueqiu minute quote</vt:lpstr>
      <vt:lpstr>Python requests library</vt:lpstr>
      <vt:lpstr>Python requests library</vt:lpstr>
      <vt:lpstr>Python requests library</vt:lpstr>
      <vt:lpstr>Python requests library</vt:lpstr>
      <vt:lpstr>Python requests library</vt:lpstr>
      <vt:lpstr>Python requests library</vt:lpstr>
      <vt:lpstr>Python requests library</vt:lpstr>
      <vt:lpstr>Python requests library</vt:lpstr>
      <vt:lpstr>JSON format</vt:lpstr>
      <vt:lpstr>Pandas</vt:lpstr>
      <vt:lpstr>Convert dataset to Panda Dataframe</vt:lpstr>
      <vt:lpstr>Dataframe Basic</vt:lpstr>
      <vt:lpstr>Parse timestamp</vt:lpstr>
      <vt:lpstr>Apply function to column</vt:lpstr>
      <vt:lpstr>Technical Analysis</vt:lpstr>
      <vt:lpstr>Technical Analysis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Frederick Li</dc:creator>
  <cp:lastModifiedBy>Frederick Li</cp:lastModifiedBy>
  <cp:revision>235</cp:revision>
  <dcterms:created xsi:type="dcterms:W3CDTF">2019-06-15T05:53:15Z</dcterms:created>
  <dcterms:modified xsi:type="dcterms:W3CDTF">2019-08-28T11:59:56Z</dcterms:modified>
</cp:coreProperties>
</file>